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91" r:id="rId7"/>
    <p:sldId id="269" r:id="rId8"/>
    <p:sldId id="279" r:id="rId9"/>
    <p:sldId id="272" r:id="rId10"/>
    <p:sldId id="271" r:id="rId11"/>
    <p:sldId id="273" r:id="rId12"/>
    <p:sldId id="261" r:id="rId13"/>
    <p:sldId id="276" r:id="rId14"/>
    <p:sldId id="277" r:id="rId15"/>
    <p:sldId id="281" r:id="rId16"/>
    <p:sldId id="274" r:id="rId17"/>
    <p:sldId id="275" r:id="rId18"/>
    <p:sldId id="282" r:id="rId19"/>
    <p:sldId id="283" r:id="rId20"/>
    <p:sldId id="284" r:id="rId21"/>
    <p:sldId id="285" r:id="rId22"/>
    <p:sldId id="286" r:id="rId23"/>
    <p:sldId id="289" r:id="rId24"/>
    <p:sldId id="292" r:id="rId25"/>
    <p:sldId id="290" r:id="rId26"/>
    <p:sldId id="278" r:id="rId27"/>
    <p:sldId id="280" r:id="rId28"/>
  </p:sldIdLst>
  <p:sldSz cx="12192000" cy="6858000"/>
  <p:notesSz cx="6858000" cy="9144000"/>
  <p:embeddedFontLst>
    <p:embeddedFont>
      <p:font typeface="a고딕13" panose="02020600000000000000" pitchFamily="18" charset="-127"/>
      <p:regular r:id="rId30"/>
    </p:embeddedFont>
    <p:embeddedFont>
      <p:font typeface="a로케트" panose="02020600000000000000" pitchFamily="18" charset="-127"/>
      <p:regular r:id="rId31"/>
    </p:embeddedFont>
    <p:embeddedFont>
      <p:font typeface="a시월구일1" panose="02020600000000000000" pitchFamily="18" charset="-127"/>
      <p:regular r:id="rId32"/>
    </p:embeddedFont>
    <p:embeddedFont>
      <p:font typeface="a시월구일3" panose="02020600000000000000" pitchFamily="18" charset="-127"/>
      <p:regular r:id="rId33"/>
    </p:embeddedFont>
    <p:embeddedFont>
      <p:font typeface="맑은 고딕" panose="020B0503020000020004" pitchFamily="34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88B9C1-9793-4134-B054-8A666856474E}" type="doc">
      <dgm:prSet loTypeId="urn:microsoft.com/office/officeart/2005/8/layout/matrix3" loCatId="matri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6666C544-E013-46F9-A695-0E0F950E0E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7652CC5-4129-4A7C-8552-755E766C1C92}" type="parTrans" cxnId="{281D1ACE-3887-425F-A2A5-B89DD596F692}">
      <dgm:prSet/>
      <dgm:spPr/>
      <dgm:t>
        <a:bodyPr/>
        <a:lstStyle/>
        <a:p>
          <a:pPr latinLnBrk="1"/>
          <a:endParaRPr lang="ko-KR" altLang="en-US"/>
        </a:p>
      </dgm:t>
    </dgm:pt>
    <dgm:pt modelId="{47DB70E2-89C4-4688-B1E9-88EEC059983F}" type="sibTrans" cxnId="{281D1ACE-3887-425F-A2A5-B89DD596F692}">
      <dgm:prSet/>
      <dgm:spPr/>
      <dgm:t>
        <a:bodyPr/>
        <a:lstStyle/>
        <a:p>
          <a:pPr latinLnBrk="1"/>
          <a:endParaRPr lang="ko-KR" altLang="en-US"/>
        </a:p>
      </dgm:t>
    </dgm:pt>
    <dgm:pt modelId="{215BFB72-9150-48BF-995B-A49EFC825536}" type="pres">
      <dgm:prSet presAssocID="{4388B9C1-9793-4134-B054-8A666856474E}" presName="matrix" presStyleCnt="0">
        <dgm:presLayoutVars>
          <dgm:chMax val="1"/>
          <dgm:dir/>
          <dgm:resizeHandles val="exact"/>
        </dgm:presLayoutVars>
      </dgm:prSet>
      <dgm:spPr/>
    </dgm:pt>
    <dgm:pt modelId="{5FE89599-1DAC-4CCB-853D-D60F120C0857}" type="pres">
      <dgm:prSet presAssocID="{4388B9C1-9793-4134-B054-8A666856474E}" presName="diamond" presStyleLbl="bgShp" presStyleIdx="0" presStyleCnt="1"/>
      <dgm:spPr/>
    </dgm:pt>
    <dgm:pt modelId="{82F819A7-8BF4-4CBC-9174-5B5E87E3C042}" type="pres">
      <dgm:prSet presAssocID="{4388B9C1-9793-4134-B054-8A666856474E}" presName="quad1" presStyleLbl="node1" presStyleIdx="0" presStyleCnt="4" custScaleX="193986" custScaleY="74583" custLinFactNeighborX="-57642" custLinFactNeighborY="47314">
        <dgm:presLayoutVars>
          <dgm:chMax val="0"/>
          <dgm:chPref val="0"/>
          <dgm:bulletEnabled val="1"/>
        </dgm:presLayoutVars>
      </dgm:prSet>
      <dgm:spPr/>
    </dgm:pt>
    <dgm:pt modelId="{5570D395-71AC-4668-AF00-446ED5139E39}" type="pres">
      <dgm:prSet presAssocID="{4388B9C1-9793-4134-B054-8A666856474E}" presName="quad2" presStyleLbl="node1" presStyleIdx="1" presStyleCnt="4" custScaleX="192299" custScaleY="74583" custLinFactNeighborX="56741" custLinFactNeighborY="46766">
        <dgm:presLayoutVars>
          <dgm:chMax val="0"/>
          <dgm:chPref val="0"/>
          <dgm:bulletEnabled val="1"/>
        </dgm:presLayoutVars>
      </dgm:prSet>
      <dgm:spPr/>
    </dgm:pt>
    <dgm:pt modelId="{4360F6A1-59FA-44C4-8735-30D525259A1A}" type="pres">
      <dgm:prSet presAssocID="{4388B9C1-9793-4134-B054-8A666856474E}" presName="quad3" presStyleLbl="node1" presStyleIdx="2" presStyleCnt="4" custScaleX="192299" custScaleY="74583" custLinFactNeighborX="22195" custLinFactNeighborY="22892">
        <dgm:presLayoutVars>
          <dgm:chMax val="0"/>
          <dgm:chPref val="0"/>
          <dgm:bulletEnabled val="1"/>
        </dgm:presLayoutVars>
      </dgm:prSet>
      <dgm:spPr>
        <a:noFill/>
      </dgm:spPr>
    </dgm:pt>
    <dgm:pt modelId="{EEAB3F7D-23D8-4CD1-B9CD-3C2F0CF7D3AF}" type="pres">
      <dgm:prSet presAssocID="{4388B9C1-9793-4134-B054-8A666856474E}" presName="quad4" presStyleLbl="node1" presStyleIdx="3" presStyleCnt="4" custScaleX="192299" custScaleY="74583" custLinFactNeighborX="50168" custLinFactNeighborY="-6301">
        <dgm:presLayoutVars>
          <dgm:chMax val="0"/>
          <dgm:chPref val="0"/>
          <dgm:bulletEnabled val="1"/>
        </dgm:presLayoutVars>
      </dgm:prSet>
      <dgm:spPr>
        <a:noFill/>
      </dgm:spPr>
    </dgm:pt>
  </dgm:ptLst>
  <dgm:cxnLst>
    <dgm:cxn modelId="{E09F874C-63B0-4110-90E4-7CAFE3118F0E}" type="presOf" srcId="{6666C544-E013-46F9-A695-0E0F950E0E4A}" destId="{82F819A7-8BF4-4CBC-9174-5B5E87E3C042}" srcOrd="0" destOrd="0" presId="urn:microsoft.com/office/officeart/2005/8/layout/matrix3"/>
    <dgm:cxn modelId="{7193619B-7CE4-4D15-A259-60E6A2DE6BBF}" type="presOf" srcId="{4388B9C1-9793-4134-B054-8A666856474E}" destId="{215BFB72-9150-48BF-995B-A49EFC825536}" srcOrd="0" destOrd="0" presId="urn:microsoft.com/office/officeart/2005/8/layout/matrix3"/>
    <dgm:cxn modelId="{281D1ACE-3887-425F-A2A5-B89DD596F692}" srcId="{4388B9C1-9793-4134-B054-8A666856474E}" destId="{6666C544-E013-46F9-A695-0E0F950E0E4A}" srcOrd="0" destOrd="0" parTransId="{C7652CC5-4129-4A7C-8552-755E766C1C92}" sibTransId="{47DB70E2-89C4-4688-B1E9-88EEC059983F}"/>
    <dgm:cxn modelId="{5769F823-87D1-4012-9DE7-4E5AE239F036}" type="presParOf" srcId="{215BFB72-9150-48BF-995B-A49EFC825536}" destId="{5FE89599-1DAC-4CCB-853D-D60F120C0857}" srcOrd="0" destOrd="0" presId="urn:microsoft.com/office/officeart/2005/8/layout/matrix3"/>
    <dgm:cxn modelId="{2D4C6B7D-0FB1-4FD3-917E-EDEC02B5146A}" type="presParOf" srcId="{215BFB72-9150-48BF-995B-A49EFC825536}" destId="{82F819A7-8BF4-4CBC-9174-5B5E87E3C042}" srcOrd="1" destOrd="0" presId="urn:microsoft.com/office/officeart/2005/8/layout/matrix3"/>
    <dgm:cxn modelId="{4FC3C210-5293-4BA2-8C5D-80535305EE07}" type="presParOf" srcId="{215BFB72-9150-48BF-995B-A49EFC825536}" destId="{5570D395-71AC-4668-AF00-446ED5139E39}" srcOrd="2" destOrd="0" presId="urn:microsoft.com/office/officeart/2005/8/layout/matrix3"/>
    <dgm:cxn modelId="{54C73777-39BB-4CDE-917A-4E4C217B7E9A}" type="presParOf" srcId="{215BFB72-9150-48BF-995B-A49EFC825536}" destId="{4360F6A1-59FA-44C4-8735-30D525259A1A}" srcOrd="3" destOrd="0" presId="urn:microsoft.com/office/officeart/2005/8/layout/matrix3"/>
    <dgm:cxn modelId="{583CEC83-0853-4F6E-8083-ACF1E3D08097}" type="presParOf" srcId="{215BFB72-9150-48BF-995B-A49EFC825536}" destId="{EEAB3F7D-23D8-4CD1-B9CD-3C2F0CF7D3A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89599-1DAC-4CCB-853D-D60F120C0857}">
      <dsp:nvSpPr>
        <dsp:cNvPr id="0" name=""/>
        <dsp:cNvSpPr/>
      </dsp:nvSpPr>
      <dsp:spPr>
        <a:xfrm>
          <a:off x="4118123" y="0"/>
          <a:ext cx="5418667" cy="5418667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F819A7-8BF4-4CBC-9174-5B5E87E3C042}">
      <dsp:nvSpPr>
        <dsp:cNvPr id="0" name=""/>
        <dsp:cNvSpPr/>
      </dsp:nvSpPr>
      <dsp:spPr>
        <a:xfrm>
          <a:off x="2421665" y="1783216"/>
          <a:ext cx="4099467" cy="157614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0" kern="1200" dirty="0"/>
        </a:p>
      </dsp:txBody>
      <dsp:txXfrm>
        <a:off x="2498606" y="1860157"/>
        <a:ext cx="3945585" cy="1422265"/>
      </dsp:txXfrm>
    </dsp:sp>
    <dsp:sp modelId="{5570D395-71AC-4668-AF00-446ED5139E39}">
      <dsp:nvSpPr>
        <dsp:cNvPr id="0" name=""/>
        <dsp:cNvSpPr/>
      </dsp:nvSpPr>
      <dsp:spPr>
        <a:xfrm>
          <a:off x="7132564" y="1771636"/>
          <a:ext cx="4063816" cy="157614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60F6A1-59FA-44C4-8735-30D525259A1A}">
      <dsp:nvSpPr>
        <dsp:cNvPr id="0" name=""/>
        <dsp:cNvSpPr/>
      </dsp:nvSpPr>
      <dsp:spPr>
        <a:xfrm>
          <a:off x="4126670" y="3542951"/>
          <a:ext cx="4063816" cy="1576147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AB3F7D-23D8-4CD1-B9CD-3C2F0CF7D3AF}">
      <dsp:nvSpPr>
        <dsp:cNvPr id="0" name=""/>
        <dsp:cNvSpPr/>
      </dsp:nvSpPr>
      <dsp:spPr>
        <a:xfrm>
          <a:off x="6993658" y="2926021"/>
          <a:ext cx="4063816" cy="1576147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2C2B-85DD-4583-ABF3-993604496A00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5B74C-ED7F-46D3-B655-E2408F07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9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4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3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6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5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6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7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7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9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9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9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8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ED9">
            <a:alpha val="4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4C3A2-6789-45F1-AF99-FDDCBBC20087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70A8E-BADD-4D56-9CD6-D33A54BD3A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1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5675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Smart Door</a:t>
            </a:r>
            <a:endParaRPr lang="ko-KR" altLang="en-US" sz="7200" b="1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2000" y="3429000"/>
            <a:ext cx="10668000" cy="3100604"/>
          </a:xfrm>
        </p:spPr>
        <p:txBody>
          <a:bodyPr>
            <a:normAutofit/>
          </a:bodyPr>
          <a:lstStyle/>
          <a:p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ko-KR" altLang="en-US" sz="20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라즈베리</a:t>
            </a:r>
            <a:r>
              <a:rPr lang="ko-KR" altLang="en-US" sz="2000" dirty="0">
                <a:latin typeface="a로케트" panose="02020600000000000000" pitchFamily="18" charset="-127"/>
                <a:ea typeface="a로케트" panose="02020600000000000000" pitchFamily="18" charset="-127"/>
              </a:rPr>
              <a:t> 디스플레이를 이용한 생활정보 안내</a:t>
            </a:r>
          </a:p>
          <a:p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			 				</a:t>
            </a:r>
          </a:p>
          <a:p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					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B9443-1B8B-479F-9BFA-79DC539B05CA}"/>
              </a:ext>
            </a:extLst>
          </p:cNvPr>
          <p:cNvSpPr txBox="1"/>
          <p:nvPr/>
        </p:nvSpPr>
        <p:spPr>
          <a:xfrm>
            <a:off x="10313633" y="6344938"/>
            <a:ext cx="318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고딕13" panose="02020600000000000000" pitchFamily="18" charset="-127"/>
                <a:ea typeface="a고딕13" panose="02020600000000000000" pitchFamily="18" charset="-127"/>
              </a:rPr>
              <a:t>명혜연 김지혜</a:t>
            </a:r>
          </a:p>
        </p:txBody>
      </p:sp>
    </p:spTree>
    <p:extLst>
      <p:ext uri="{BB962C8B-B14F-4D97-AF65-F5344CB8AC3E}">
        <p14:creationId xmlns:p14="http://schemas.microsoft.com/office/powerpoint/2010/main" val="1792695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913F460-58C3-4DE1-A1F2-6505D52996A1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주요내용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4411-B12F-4084-B573-514F43BEC2AA}"/>
              </a:ext>
            </a:extLst>
          </p:cNvPr>
          <p:cNvSpPr txBox="1"/>
          <p:nvPr/>
        </p:nvSpPr>
        <p:spPr>
          <a:xfrm>
            <a:off x="2152864" y="2958004"/>
            <a:ext cx="297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스노우</a:t>
            </a:r>
            <a:r>
              <a:rPr lang="ko-KR" alt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보이</a:t>
            </a:r>
          </a:p>
        </p:txBody>
      </p:sp>
      <p:pic>
        <p:nvPicPr>
          <p:cNvPr id="7" name="그래픽 6" descr="무선 마이크">
            <a:extLst>
              <a:ext uri="{FF2B5EF4-FFF2-40B4-BE49-F238E27FC236}">
                <a16:creationId xmlns:a16="http://schemas.microsoft.com/office/drawing/2014/main" id="{38616A0A-DC78-4075-A4AC-4556361C7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96" y="2423617"/>
            <a:ext cx="1866418" cy="18664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DF270-E97E-4378-B994-982D1E674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893" y="855469"/>
            <a:ext cx="4856846" cy="50432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8B32C4F-DF4E-4E53-A7EA-3666662F2668}"/>
              </a:ext>
            </a:extLst>
          </p:cNvPr>
          <p:cNvSpPr/>
          <p:nvPr/>
        </p:nvSpPr>
        <p:spPr>
          <a:xfrm>
            <a:off x="5184585" y="2867795"/>
            <a:ext cx="1006998" cy="101857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28D78-78CA-463C-AE93-B7392E08ECA2}"/>
              </a:ext>
            </a:extLst>
          </p:cNvPr>
          <p:cNvSpPr txBox="1"/>
          <p:nvPr/>
        </p:nvSpPr>
        <p:spPr>
          <a:xfrm>
            <a:off x="2860807" y="3784958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실행명령어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46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F6D2-6A40-4235-A48E-14040DCBAAD7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주요내용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D97EE-B6DB-4D8F-9D63-47EC53621042}"/>
              </a:ext>
            </a:extLst>
          </p:cNvPr>
          <p:cNvSpPr txBox="1"/>
          <p:nvPr/>
        </p:nvSpPr>
        <p:spPr>
          <a:xfrm>
            <a:off x="1520182" y="1497145"/>
            <a:ext cx="96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단어를 추가 하고 싶을 때 단어 녹음 후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config.js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파일에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snowboy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에서 등록한 단어 추가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19534D-8B8C-499A-B21E-A9E24EA4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59" y="2146918"/>
            <a:ext cx="6147736" cy="3689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35FBF1-3FF5-48E1-BD82-065ADE53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09" y="2449742"/>
            <a:ext cx="4280681" cy="34450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6AF742-7304-4DC3-A45E-CB061255D815}"/>
              </a:ext>
            </a:extLst>
          </p:cNvPr>
          <p:cNvSpPr/>
          <p:nvPr/>
        </p:nvSpPr>
        <p:spPr>
          <a:xfrm>
            <a:off x="5264359" y="2942864"/>
            <a:ext cx="1169042" cy="27779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B7D62-1987-46BC-80BA-F6F08FFD545D}"/>
              </a:ext>
            </a:extLst>
          </p:cNvPr>
          <p:cNvSpPr txBox="1"/>
          <p:nvPr/>
        </p:nvSpPr>
        <p:spPr>
          <a:xfrm>
            <a:off x="7241795" y="6065214"/>
            <a:ext cx="478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꼭 저렇게 음파가 떠야 녹음이 되는 것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903CBD-66D3-4818-AB20-6C8C133E1683}"/>
              </a:ext>
            </a:extLst>
          </p:cNvPr>
          <p:cNvSpPr/>
          <p:nvPr/>
        </p:nvSpPr>
        <p:spPr>
          <a:xfrm>
            <a:off x="8442664" y="4234422"/>
            <a:ext cx="585928" cy="7459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EB079-79AB-403F-9DED-5FF6DCB79F6A}"/>
              </a:ext>
            </a:extLst>
          </p:cNvPr>
          <p:cNvSpPr txBox="1"/>
          <p:nvPr/>
        </p:nvSpPr>
        <p:spPr>
          <a:xfrm>
            <a:off x="1645954" y="6011948"/>
            <a:ext cx="478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Snowboy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 음성 트리거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98132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8773" y="1516706"/>
            <a:ext cx="10515600" cy="4351338"/>
          </a:xfrm>
        </p:spPr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05" y="439335"/>
            <a:ext cx="9380838" cy="59947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09946" y="1159497"/>
            <a:ext cx="2111605" cy="7070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16200000" flipH="1">
            <a:off x="956820" y="2955303"/>
            <a:ext cx="2271860" cy="113121"/>
          </a:xfrm>
          <a:prstGeom prst="bentConnector3">
            <a:avLst>
              <a:gd name="adj1" fmla="val 70332"/>
            </a:avLst>
          </a:prstGeom>
          <a:ln w="9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809946" y="4147794"/>
            <a:ext cx="1913642" cy="5201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49311" y="4240811"/>
            <a:ext cx="171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현재 날짜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49311" y="1960775"/>
            <a:ext cx="1866508" cy="10510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2375554" y="3011863"/>
            <a:ext cx="914401" cy="5248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337089" y="3270920"/>
            <a:ext cx="1008668" cy="52888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17217" y="3359850"/>
            <a:ext cx="10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캘린더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25526" y="1513002"/>
            <a:ext cx="1621410" cy="1635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 rot="16200000" flipH="1">
            <a:off x="8851769" y="3459637"/>
            <a:ext cx="914400" cy="329938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625526" y="4081806"/>
            <a:ext cx="1715678" cy="4619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927184" y="4128097"/>
            <a:ext cx="141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현재 날씨</a:t>
            </a:r>
          </a:p>
        </p:txBody>
      </p:sp>
      <p:sp>
        <p:nvSpPr>
          <p:cNvPr id="22" name="타원 21"/>
          <p:cNvSpPr/>
          <p:nvPr/>
        </p:nvSpPr>
        <p:spPr>
          <a:xfrm>
            <a:off x="5542961" y="1159497"/>
            <a:ext cx="1150070" cy="9709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2" idx="4"/>
          </p:cNvCxnSpPr>
          <p:nvPr/>
        </p:nvCxnSpPr>
        <p:spPr>
          <a:xfrm>
            <a:off x="6117996" y="2130458"/>
            <a:ext cx="0" cy="688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425125" y="2818614"/>
            <a:ext cx="1442301" cy="347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524106" y="2818614"/>
            <a:ext cx="134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음성 인식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713402" y="3799807"/>
            <a:ext cx="2724346" cy="7439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>
            <a:off x="5052767" y="4543720"/>
            <a:ext cx="886120" cy="669303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938887" y="4967965"/>
            <a:ext cx="2526383" cy="5467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046573" y="5015059"/>
            <a:ext cx="2418697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시간대별로 메인 문구 </a:t>
            </a:r>
          </a:p>
        </p:txBody>
      </p:sp>
    </p:spTree>
    <p:extLst>
      <p:ext uri="{BB962C8B-B14F-4D97-AF65-F5344CB8AC3E}">
        <p14:creationId xmlns:p14="http://schemas.microsoft.com/office/powerpoint/2010/main" val="37808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3" grpId="0" animBg="1"/>
      <p:bldP spid="15" grpId="0"/>
      <p:bldP spid="17" grpId="0" animBg="1"/>
      <p:bldP spid="20" grpId="0" animBg="1"/>
      <p:bldP spid="21" grpId="0"/>
      <p:bldP spid="22" grpId="0" animBg="1"/>
      <p:bldP spid="27" grpId="0" animBg="1"/>
      <p:bldP spid="28" grpId="0"/>
      <p:bldP spid="29" grpId="0" animBg="1"/>
      <p:bldP spid="33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1">
            <a:hlinkClick r:id="" action="ppaction://media"/>
            <a:extLst>
              <a:ext uri="{FF2B5EF4-FFF2-40B4-BE49-F238E27FC236}">
                <a16:creationId xmlns:a16="http://schemas.microsoft.com/office/drawing/2014/main" id="{108394D2-1FBE-4B76-A2A5-CE8C73A2F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7759" y="124287"/>
            <a:ext cx="5486400" cy="6418555"/>
          </a:xfrm>
          <a:prstGeom prst="rect">
            <a:avLst/>
          </a:prstGeom>
        </p:spPr>
      </p:pic>
      <p:pic>
        <p:nvPicPr>
          <p:cNvPr id="3" name="시연2">
            <a:hlinkClick r:id="" action="ppaction://media"/>
            <a:extLst>
              <a:ext uri="{FF2B5EF4-FFF2-40B4-BE49-F238E27FC236}">
                <a16:creationId xmlns:a16="http://schemas.microsoft.com/office/drawing/2014/main" id="{82AC5727-E755-46EC-B5C9-830881D975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8447" y="124286"/>
            <a:ext cx="6090082" cy="64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63E85A-95D1-4AB4-B9B9-EEF0DFEC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47" y="138112"/>
            <a:ext cx="3700398" cy="658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48267-B58C-4B72-8DDA-56394CA0DCBB}"/>
              </a:ext>
            </a:extLst>
          </p:cNvPr>
          <p:cNvSpPr txBox="1"/>
          <p:nvPr/>
        </p:nvSpPr>
        <p:spPr>
          <a:xfrm>
            <a:off x="5325036" y="1828800"/>
            <a:ext cx="594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어시스턴트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를 명혜연 학우의 구글 계정으로 발급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64656-273F-4FB7-8AE8-CD2117E18F24}"/>
              </a:ext>
            </a:extLst>
          </p:cNvPr>
          <p:cNvSpPr txBox="1"/>
          <p:nvPr/>
        </p:nvSpPr>
        <p:spPr>
          <a:xfrm>
            <a:off x="5338891" y="3059667"/>
            <a:ext cx="649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일정 추가도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가 연결되어 있는 구글 계정으로 실행 됨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36B9C-6E8D-45C4-B583-337A8CB8306D}"/>
              </a:ext>
            </a:extLst>
          </p:cNvPr>
          <p:cNvSpPr txBox="1"/>
          <p:nvPr/>
        </p:nvSpPr>
        <p:spPr>
          <a:xfrm>
            <a:off x="5338891" y="4290534"/>
            <a:ext cx="649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핸드폰 구글 캘린더에도 발표 일정이 추가 된 것을 확인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744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EF7E-DD3F-4DBE-810B-5BC01211EA3E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주요내용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88A35-9A7B-46FC-85BD-393FBE7E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31" y="1424139"/>
            <a:ext cx="9337831" cy="37781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9D7C1A3-4CAF-49F3-A91E-A59D3B8D912D}"/>
              </a:ext>
            </a:extLst>
          </p:cNvPr>
          <p:cNvSpPr txBox="1">
            <a:spLocks/>
          </p:cNvSpPr>
          <p:nvPr/>
        </p:nvSpPr>
        <p:spPr>
          <a:xfrm>
            <a:off x="515645" y="5688050"/>
            <a:ext cx="10515600" cy="9113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구글 클라우드 플랫폼에서 </a:t>
            </a:r>
            <a:r>
              <a:rPr lang="en-US" altLang="ko-KR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API</a:t>
            </a:r>
          </a:p>
          <a:p>
            <a:pPr algn="ctr"/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사용 정보를 확인 할 수 있음 </a:t>
            </a:r>
          </a:p>
        </p:txBody>
      </p:sp>
    </p:spTree>
    <p:extLst>
      <p:ext uri="{BB962C8B-B14F-4D97-AF65-F5344CB8AC3E}">
        <p14:creationId xmlns:p14="http://schemas.microsoft.com/office/powerpoint/2010/main" val="266865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625982A0-8C02-4475-B7EA-E9233A6ED3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958023"/>
              </p:ext>
            </p:extLst>
          </p:nvPr>
        </p:nvGraphicFramePr>
        <p:xfrm>
          <a:off x="-888754" y="1030351"/>
          <a:ext cx="136370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78FC6D-BFCB-41B5-8EDE-8D86EAB8BC58}"/>
              </a:ext>
            </a:extLst>
          </p:cNvPr>
          <p:cNvSpPr txBox="1"/>
          <p:nvPr/>
        </p:nvSpPr>
        <p:spPr>
          <a:xfrm>
            <a:off x="1628171" y="2852925"/>
            <a:ext cx="40318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명혜연</a:t>
            </a:r>
            <a:endParaRPr lang="en-US" altLang="ko-KR" b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-API 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사용</a:t>
            </a:r>
            <a:endParaRPr lang="en-US" altLang="ko-KR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마그네틱도어센서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마이크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스피커 동작확인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메인 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6E08B-53A2-42D8-AAE4-A1B185CB1F18}"/>
              </a:ext>
            </a:extLst>
          </p:cNvPr>
          <p:cNvSpPr txBox="1"/>
          <p:nvPr/>
        </p:nvSpPr>
        <p:spPr>
          <a:xfrm>
            <a:off x="6340996" y="2852925"/>
            <a:ext cx="40318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김지혜</a:t>
            </a:r>
            <a:endParaRPr lang="en-US" altLang="ko-KR" b="1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서버</a:t>
            </a:r>
            <a:endParaRPr lang="en-US" altLang="ko-KR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하드웨어 연결 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초음파 센서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68AE92-0080-4E36-8534-3A482136EF8B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조원 별 역할</a:t>
            </a:r>
          </a:p>
        </p:txBody>
      </p:sp>
    </p:spTree>
    <p:extLst>
      <p:ext uri="{BB962C8B-B14F-4D97-AF65-F5344CB8AC3E}">
        <p14:creationId xmlns:p14="http://schemas.microsoft.com/office/powerpoint/2010/main" val="62660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3538426-F323-4070-AC37-383402A07641}"/>
              </a:ext>
            </a:extLst>
          </p:cNvPr>
          <p:cNvGrpSpPr/>
          <p:nvPr/>
        </p:nvGrpSpPr>
        <p:grpSpPr>
          <a:xfrm>
            <a:off x="603629" y="2592729"/>
            <a:ext cx="2394214" cy="2456017"/>
            <a:chOff x="1536897" y="2192555"/>
            <a:chExt cx="2039223" cy="228499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2450285-96CC-4B09-86B3-81426C933C2E}"/>
                </a:ext>
              </a:extLst>
            </p:cNvPr>
            <p:cNvSpPr/>
            <p:nvPr/>
          </p:nvSpPr>
          <p:spPr>
            <a:xfrm>
              <a:off x="1536897" y="2192555"/>
              <a:ext cx="2039223" cy="1603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F7DFDD-C2EA-4D37-88B3-8E84DFC7C506}"/>
                </a:ext>
              </a:extLst>
            </p:cNvPr>
            <p:cNvSpPr txBox="1"/>
            <p:nvPr/>
          </p:nvSpPr>
          <p:spPr>
            <a:xfrm>
              <a:off x="1725410" y="2244060"/>
              <a:ext cx="1602576" cy="223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9</a:t>
              </a:r>
              <a:r>
                <a:rPr lang="ko-KR" altLang="en-US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월</a:t>
              </a:r>
              <a:endParaRPr lang="en-US" altLang="ko-KR" sz="28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 fontAlgn="base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 프로젝트 기획</a:t>
              </a:r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</a:t>
              </a:r>
            </a:p>
            <a:p>
              <a:pPr algn="ctr" fontAlgn="base"/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 </a:t>
              </a:r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물품구매 리스트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작성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751970-8E23-46A3-AB1C-779C9DAB25E0}"/>
              </a:ext>
            </a:extLst>
          </p:cNvPr>
          <p:cNvGrpSpPr/>
          <p:nvPr/>
        </p:nvGrpSpPr>
        <p:grpSpPr>
          <a:xfrm>
            <a:off x="3688066" y="2648089"/>
            <a:ext cx="2262669" cy="1908215"/>
            <a:chOff x="4264990" y="2192555"/>
            <a:chExt cx="2039223" cy="181197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132DA2E-9D1E-4371-B867-270E925F87C0}"/>
                </a:ext>
              </a:extLst>
            </p:cNvPr>
            <p:cNvSpPr/>
            <p:nvPr/>
          </p:nvSpPr>
          <p:spPr>
            <a:xfrm>
              <a:off x="4264990" y="2192555"/>
              <a:ext cx="2039223" cy="1603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64264B-0D32-432B-A63D-A6A67CBF97F9}"/>
                </a:ext>
              </a:extLst>
            </p:cNvPr>
            <p:cNvSpPr txBox="1"/>
            <p:nvPr/>
          </p:nvSpPr>
          <p:spPr>
            <a:xfrm>
              <a:off x="4493424" y="2192555"/>
              <a:ext cx="1602576" cy="1811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10</a:t>
              </a:r>
              <a:r>
                <a:rPr lang="ko-KR" altLang="en-US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월</a:t>
              </a:r>
              <a:endParaRPr lang="en-US" altLang="ko-KR" sz="28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사용할</a:t>
              </a:r>
              <a:r>
                <a:rPr lang="en-US" altLang="ko-KR" sz="1600" dirty="0" err="1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api</a:t>
              </a:r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</a:t>
              </a:r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정보</a:t>
              </a:r>
              <a:r>
                <a:rPr lang="en-US" altLang="ko-KR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</a:t>
              </a: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기술 정보 수집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862260-40DD-487F-BCEF-DB6971FF82A5}"/>
              </a:ext>
            </a:extLst>
          </p:cNvPr>
          <p:cNvGrpSpPr/>
          <p:nvPr/>
        </p:nvGrpSpPr>
        <p:grpSpPr>
          <a:xfrm>
            <a:off x="6640958" y="2592729"/>
            <a:ext cx="2262669" cy="2232259"/>
            <a:chOff x="6993083" y="2244060"/>
            <a:chExt cx="2039223" cy="2076356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37C08C-E05D-4E6C-90C2-A7397C6931A9}"/>
                </a:ext>
              </a:extLst>
            </p:cNvPr>
            <p:cNvSpPr/>
            <p:nvPr/>
          </p:nvSpPr>
          <p:spPr>
            <a:xfrm>
              <a:off x="6993083" y="2244060"/>
              <a:ext cx="2039223" cy="1603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E757C5-D40B-46D4-BEC9-1B1B0ABC9306}"/>
                </a:ext>
              </a:extLst>
            </p:cNvPr>
            <p:cNvSpPr txBox="1"/>
            <p:nvPr/>
          </p:nvSpPr>
          <p:spPr>
            <a:xfrm>
              <a:off x="7181593" y="2287820"/>
              <a:ext cx="1602576" cy="203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11</a:t>
              </a:r>
              <a:r>
                <a:rPr lang="ko-KR" altLang="en-US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월</a:t>
              </a:r>
              <a:endParaRPr lang="en-US" altLang="ko-KR" sz="28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각 기능별 부품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작동 확인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(</a:t>
              </a: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초음파</a:t>
              </a:r>
              <a:r>
                <a: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 </a:t>
              </a:r>
              <a:r>
                <a:rPr lang="ko-KR" altLang="en-US" sz="1400" dirty="0" err="1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마그네틱</a:t>
              </a: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도어 센서</a:t>
              </a:r>
              <a:r>
                <a: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, </a:t>
              </a: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등등</a:t>
              </a:r>
              <a:r>
                <a: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)</a:t>
              </a: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943F80-92A3-41FD-838E-47FE659508CE}"/>
              </a:ext>
            </a:extLst>
          </p:cNvPr>
          <p:cNvGrpSpPr/>
          <p:nvPr/>
        </p:nvGrpSpPr>
        <p:grpSpPr>
          <a:xfrm>
            <a:off x="9593851" y="2592729"/>
            <a:ext cx="2262669" cy="1944364"/>
            <a:chOff x="9721173" y="2244060"/>
            <a:chExt cx="2039223" cy="180803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60301CC-B080-4E63-8A0B-3C7559FEBCE5}"/>
                </a:ext>
              </a:extLst>
            </p:cNvPr>
            <p:cNvSpPr/>
            <p:nvPr/>
          </p:nvSpPr>
          <p:spPr>
            <a:xfrm>
              <a:off x="9721173" y="2244060"/>
              <a:ext cx="2039223" cy="1603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A6D7F-376C-4C03-8ED2-FDBDCC7960C8}"/>
                </a:ext>
              </a:extLst>
            </p:cNvPr>
            <p:cNvSpPr txBox="1"/>
            <p:nvPr/>
          </p:nvSpPr>
          <p:spPr>
            <a:xfrm>
              <a:off x="9939496" y="2277674"/>
              <a:ext cx="1602576" cy="1774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12</a:t>
              </a:r>
              <a:r>
                <a:rPr lang="ko-KR" altLang="en-US" sz="28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월</a:t>
              </a:r>
              <a:endParaRPr lang="en-US" altLang="ko-KR" sz="28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스마트도어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프로그램 제작</a:t>
              </a:r>
              <a:endPara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5C87725D-EEAE-48A5-95E1-8AA99B0038F6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개발과정</a:t>
            </a:r>
          </a:p>
        </p:txBody>
      </p:sp>
    </p:spTree>
    <p:extLst>
      <p:ext uri="{BB962C8B-B14F-4D97-AF65-F5344CB8AC3E}">
        <p14:creationId xmlns:p14="http://schemas.microsoft.com/office/powerpoint/2010/main" val="287838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C3EF4-4A48-405B-A9EE-4602857C6D1A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미흡했던 점 또는 해결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9D69B-DC51-4C0B-817D-40796C679B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부품 신청 시 조사 미흡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부품 고장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구글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어시스턴트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모듈 실행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fontAlgn="base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마이크 연결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6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EFFC9-6FC1-4BA0-9BF6-13BDAC32D3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부품 신청 시 조사 미흡</a:t>
            </a:r>
            <a:endParaRPr lang="en-US" altLang="ko-KR" sz="3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8BF4F46E-EAB4-4C41-8AA8-9ED25D8D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29" y="1860493"/>
            <a:ext cx="2768699" cy="3305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34906C-6C3C-459B-8784-DED048D3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74" y="2039602"/>
            <a:ext cx="3429000" cy="2762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C01780-DCCB-4952-9ADF-68AB8E4BF097}"/>
              </a:ext>
            </a:extLst>
          </p:cNvPr>
          <p:cNvSpPr/>
          <p:nvPr/>
        </p:nvSpPr>
        <p:spPr>
          <a:xfrm>
            <a:off x="1577785" y="5207324"/>
            <a:ext cx="2156360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9250" indent="-31750" algn="just" fontAlgn="base">
              <a:lnSpc>
                <a:spcPct val="20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스테레오 스피커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ED28D-874A-438A-B7C9-057F82D68667}"/>
              </a:ext>
            </a:extLst>
          </p:cNvPr>
          <p:cNvSpPr/>
          <p:nvPr/>
        </p:nvSpPr>
        <p:spPr>
          <a:xfrm>
            <a:off x="7478907" y="5207324"/>
            <a:ext cx="1928733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9250" indent="-31750" algn="just" fontAlgn="base">
              <a:lnSpc>
                <a:spcPct val="20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그루비</a:t>
            </a:r>
            <a:r>
              <a:rPr lang="ko-KR" altLang="en-US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마이크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05590" y="5770555"/>
            <a:ext cx="340509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sudo</a:t>
            </a:r>
            <a:r>
              <a:rPr lang="en-US" altLang="ko-KR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apt-get install </a:t>
            </a:r>
            <a:r>
              <a:rPr lang="en-US" altLang="ko-KR" kern="0" dirty="0" err="1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alsa-utils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70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배경 및 개요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주요 내용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시연 사진과 영상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조원 별 </a:t>
            </a:r>
            <a:r>
              <a:rPr lang="ko-KR" altLang="en-US" sz="2400">
                <a:latin typeface="a시월구일1" panose="02020600000000000000" pitchFamily="18" charset="-127"/>
                <a:ea typeface="a시월구일1" panose="02020600000000000000" pitchFamily="18" charset="-127"/>
              </a:rPr>
              <a:t>역할 분담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미흡했던 점 또는 해결 사례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개선사항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후기</a:t>
            </a:r>
            <a:endParaRPr lang="en-US" altLang="ko-KR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2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QnA</a:t>
            </a:r>
            <a:endParaRPr lang="ko-KR" altLang="en-US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5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379F3-57B2-4080-9204-24DDDB1426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부품 고장</a:t>
            </a:r>
            <a:endParaRPr lang="en-US" altLang="ko-KR" sz="3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145F6-1BAE-4D34-8559-D7071537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999" y="1411908"/>
            <a:ext cx="3461842" cy="3963260"/>
          </a:xfrm>
          <a:prstGeom prst="rect">
            <a:avLst/>
          </a:prstGeom>
        </p:spPr>
      </p:pic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AC46B722-27A9-4DBB-969E-9A77F6E5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10" y="1411908"/>
            <a:ext cx="4544195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8DC540-0DFF-438F-A7E2-CFA185832C37}"/>
              </a:ext>
            </a:extLst>
          </p:cNvPr>
          <p:cNvSpPr/>
          <p:nvPr/>
        </p:nvSpPr>
        <p:spPr>
          <a:xfrm>
            <a:off x="1608295" y="5917885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저항의 전압 분배법칙을 이용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35366E-2DAA-488B-B945-7B032B2579FC}"/>
              </a:ext>
            </a:extLst>
          </p:cNvPr>
          <p:cNvSpPr/>
          <p:nvPr/>
        </p:nvSpPr>
        <p:spPr>
          <a:xfrm>
            <a:off x="7186029" y="5723986"/>
            <a:ext cx="274947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9250" indent="-31750" algn="just" fontAlgn="base">
              <a:lnSpc>
                <a:spcPct val="20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초음파 센서 작동 성공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76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42C82FB-EFD6-4234-AFCA-929CFBF287D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3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구글어시스턴트</a:t>
            </a:r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모듈 실행</a:t>
            </a:r>
            <a:endParaRPr lang="en-US" altLang="ko-KR" sz="3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C13E46-38D4-4C5F-B734-66CBD899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498664"/>
            <a:ext cx="5989320" cy="30550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687F8-CC60-4170-BE22-396B72BA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07" y="1498664"/>
            <a:ext cx="5863313" cy="3055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253C63-6FA1-49CF-BF3C-8512E60420DE}"/>
              </a:ext>
            </a:extLst>
          </p:cNvPr>
          <p:cNvSpPr/>
          <p:nvPr/>
        </p:nvSpPr>
        <p:spPr>
          <a:xfrm>
            <a:off x="2150773" y="4880076"/>
            <a:ext cx="1778918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200000"/>
              </a:lnSpc>
            </a:pPr>
            <a:r>
              <a:rPr lang="ko-KR" altLang="en-US" sz="2400" kern="0" dirty="0" err="1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토큰문제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229F0E-970C-4011-A3FA-B397A1FB1654}"/>
              </a:ext>
            </a:extLst>
          </p:cNvPr>
          <p:cNvSpPr/>
          <p:nvPr/>
        </p:nvSpPr>
        <p:spPr>
          <a:xfrm>
            <a:off x="7436391" y="4875917"/>
            <a:ext cx="4004759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20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path</a:t>
            </a:r>
            <a:r>
              <a:rPr lang="ko-KR" altLang="en-US" sz="2400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에 저장 경로를 추가</a:t>
            </a:r>
            <a:endParaRPr lang="ko-KR" altLang="en-US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52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061BFCA-27AB-4E03-94FF-53E4E523B85C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마이크 연결</a:t>
            </a:r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4C62BC6-0961-49E7-A41B-73A85A14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2" y="2015562"/>
            <a:ext cx="4080015" cy="34241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3CC694-99D2-4377-AF97-77E2021E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6464"/>
            <a:ext cx="5270562" cy="32103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DB20F-A683-4FBF-A079-B0F4F379B8F0}"/>
              </a:ext>
            </a:extLst>
          </p:cNvPr>
          <p:cNvSpPr/>
          <p:nvPr/>
        </p:nvSpPr>
        <p:spPr>
          <a:xfrm>
            <a:off x="1770148" y="5561444"/>
            <a:ext cx="2258952" cy="557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9250" indent="-31750" algn="just" fontAlgn="base">
              <a:lnSpc>
                <a:spcPct val="20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마이크 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C3861C-B9FD-4225-B79D-870C79B19BD3}"/>
              </a:ext>
            </a:extLst>
          </p:cNvPr>
          <p:cNvSpPr/>
          <p:nvPr/>
        </p:nvSpPr>
        <p:spPr>
          <a:xfrm>
            <a:off x="5903640" y="5401145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>
              <a:lnSpc>
                <a:spcPct val="20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라즈베리파이를</a:t>
            </a:r>
            <a:r>
              <a:rPr lang="ko-KR" altLang="en-US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터치스크린에 연결해서 작업하니 성공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86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0815A-0A66-486D-BD9D-093DB8F4926B}"/>
              </a:ext>
            </a:extLst>
          </p:cNvPr>
          <p:cNvSpPr txBox="1">
            <a:spLocks/>
          </p:cNvSpPr>
          <p:nvPr/>
        </p:nvSpPr>
        <p:spPr>
          <a:xfrm>
            <a:off x="660646" y="356248"/>
            <a:ext cx="1102884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개선사항 </a:t>
            </a:r>
            <a:r>
              <a:rPr lang="en-US" altLang="ko-KR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– </a:t>
            </a:r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초음파 센서와 </a:t>
            </a:r>
            <a:r>
              <a:rPr lang="ko-KR" altLang="en-US" sz="3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마그네틱도어</a:t>
            </a:r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센서 기능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A5132-3B45-4B50-8DC2-9FE053BF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5" y="1309253"/>
            <a:ext cx="5003914" cy="4703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73795" y="1853514"/>
            <a:ext cx="5115696" cy="29903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45643" y="2113005"/>
            <a:ext cx="454728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4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4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문이 열렸습니다</a:t>
            </a:r>
          </a:p>
        </p:txBody>
      </p:sp>
    </p:spTree>
    <p:extLst>
      <p:ext uri="{BB962C8B-B14F-4D97-AF65-F5344CB8AC3E}">
        <p14:creationId xmlns:p14="http://schemas.microsoft.com/office/powerpoint/2010/main" val="288532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0815A-0A66-486D-BD9D-093DB8F4926B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개선사항 </a:t>
            </a:r>
            <a:r>
              <a:rPr lang="en-US" altLang="ko-KR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– </a:t>
            </a:r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초음파 센서 기능 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0A5132-3B45-4B50-8DC2-9FE053BF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33" y="1350371"/>
            <a:ext cx="5003914" cy="4703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47" y="1350371"/>
            <a:ext cx="3963686" cy="54086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82562" y="3954162"/>
            <a:ext cx="1087395" cy="333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200cm</a:t>
            </a:r>
            <a:endParaRPr lang="ko-KR" altLang="en-US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13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21968-D0FF-4C9A-8D1A-D1E225F05772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개선사항 </a:t>
            </a:r>
            <a:r>
              <a:rPr lang="en-US" altLang="ko-KR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– </a:t>
            </a:r>
            <a:r>
              <a:rPr lang="ko-KR" altLang="en-US" sz="3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마그네틱</a:t>
            </a:r>
            <a:r>
              <a:rPr lang="ko-KR" altLang="en-US" sz="3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도어 센서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450A3-B725-4FA1-8F4C-FDCD017B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33" y="1690688"/>
            <a:ext cx="4609495" cy="45969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D2B4AD-AD03-4E72-973C-C861A997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66" y="1690689"/>
            <a:ext cx="4546862" cy="45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B0264F0-567E-4A62-B090-F26994AC13F9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후기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90A05-226C-451E-A7F8-48F212EF2F0B}"/>
              </a:ext>
            </a:extLst>
          </p:cNvPr>
          <p:cNvSpPr txBox="1"/>
          <p:nvPr/>
        </p:nvSpPr>
        <p:spPr>
          <a:xfrm>
            <a:off x="2460595" y="1339772"/>
            <a:ext cx="821184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음성인식이 계속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안돼다가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발표할 때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쯤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성공해서 아쉬웠다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endParaRPr lang="en-US" altLang="ko-KR" sz="7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일찍 성공했으면 다른 기능들도 추가 했으면 좋았을 텐데 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7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너무 한가지의 일만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붙잡고 있었던 것 같아서 아쉽다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늘 소프트웨어만 배우다가 하드웨어가 있는 프로젝트를 진행해보니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7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직접 실행 해 볼 수 있는 재미가 있었다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A758-C594-4F4D-8890-37BE96971F31}"/>
              </a:ext>
            </a:extLst>
          </p:cNvPr>
          <p:cNvSpPr txBox="1"/>
          <p:nvPr/>
        </p:nvSpPr>
        <p:spPr>
          <a:xfrm>
            <a:off x="2460595" y="742976"/>
            <a:ext cx="203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명혜연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65AA9-F3AA-43BE-9DA9-97A9EF9ED4BC}"/>
              </a:ext>
            </a:extLst>
          </p:cNvPr>
          <p:cNvSpPr txBox="1"/>
          <p:nvPr/>
        </p:nvSpPr>
        <p:spPr>
          <a:xfrm>
            <a:off x="2460595" y="3407757"/>
            <a:ext cx="203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김지혜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57A5-8832-4A52-8CA6-1BA8253EF6C9}"/>
              </a:ext>
            </a:extLst>
          </p:cNvPr>
          <p:cNvSpPr txBox="1"/>
          <p:nvPr/>
        </p:nvSpPr>
        <p:spPr>
          <a:xfrm>
            <a:off x="2345366" y="4075999"/>
            <a:ext cx="82118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기간적 여유가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있을거라고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생각했었다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하지만 프로젝트를 진행해보니 예상과는 많이 달랐다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교수님께서 초보가 아닌 고수는 기간 한달전에 마무리 할 마음가짐을 가진다는 말씀을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해주셨다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 말씀이 마음에 너무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와닿았고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앞으로 그런 마음가짐으로 무엇이든 해야겠다고 깨달았다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node.js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로 서버를 구현하는 것이 아직 익숙하지않아서 초음파 센서와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마그네틱도어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센서 연결을 실패한 것 같다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node.js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공부도 더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해야겠으며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파이썬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코드를 </a:t>
            </a:r>
            <a:r>
              <a:rPr lang="en-US" altLang="ko-KR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javascript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코드로 변환하여 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node.js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로 서버 구현하는 시도는 매우 흥미 있었다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41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0BCE4-50F2-49A3-B38F-BFFB88A1F618}"/>
              </a:ext>
            </a:extLst>
          </p:cNvPr>
          <p:cNvSpPr txBox="1"/>
          <p:nvPr/>
        </p:nvSpPr>
        <p:spPr>
          <a:xfrm>
            <a:off x="2939988" y="2464865"/>
            <a:ext cx="615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a로케트" panose="02020600000000000000" pitchFamily="18" charset="-127"/>
                <a:ea typeface="a로케트" panose="02020600000000000000" pitchFamily="18" charset="-127"/>
              </a:rPr>
              <a:t>Q&amp;A</a:t>
            </a:r>
            <a:endParaRPr lang="ko-KR" altLang="en-US" sz="72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49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배경 및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2790" y="1816747"/>
            <a:ext cx="10515600" cy="4351338"/>
          </a:xfrm>
        </p:spPr>
        <p:txBody>
          <a:bodyPr/>
          <a:lstStyle/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latin typeface="a로케트" panose="02020600000000000000" pitchFamily="18" charset="-127"/>
                <a:ea typeface="a로케트" panose="02020600000000000000" pitchFamily="18" charset="-127"/>
              </a:rPr>
              <a:t>우리는 스마트 세대</a:t>
            </a:r>
            <a:endParaRPr lang="en-US" altLang="ko-KR" sz="5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06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8773" y="1516706"/>
            <a:ext cx="10515600" cy="4351338"/>
          </a:xfrm>
        </p:spPr>
        <p:txBody>
          <a:bodyPr/>
          <a:lstStyle/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latin typeface="a로케트" panose="02020600000000000000" pitchFamily="18" charset="-127"/>
                <a:ea typeface="a로케트" panose="02020600000000000000" pitchFamily="18" charset="-127"/>
              </a:rPr>
              <a:t>하지만 우산을 잊어버리지</a:t>
            </a:r>
            <a:endParaRPr lang="en-US" altLang="ko-KR" sz="54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64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8773" y="1516706"/>
            <a:ext cx="10515600" cy="4351338"/>
          </a:xfrm>
        </p:spPr>
        <p:txBody>
          <a:bodyPr/>
          <a:lstStyle/>
          <a:p>
            <a:pPr algn="ctr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그래서  준비했습니다</a:t>
            </a:r>
            <a:endParaRPr lang="en-US" altLang="ko-KR" sz="5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28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250" y="630564"/>
            <a:ext cx="8961791" cy="57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6736" y="1667535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altLang="ko-KR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5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깜빡 할 일이 없겠어</a:t>
            </a:r>
            <a:r>
              <a:rPr lang="en-US" altLang="ko-KR" sz="5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274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E89C0-FFFE-4F4B-9250-344DF4E862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이용기술</a:t>
            </a:r>
          </a:p>
        </p:txBody>
      </p:sp>
      <p:pic>
        <p:nvPicPr>
          <p:cNvPr id="3" name="_x471150936" descr="EMB000024c82ce6">
            <a:extLst>
              <a:ext uri="{FF2B5EF4-FFF2-40B4-BE49-F238E27FC236}">
                <a16:creationId xmlns:a16="http://schemas.microsoft.com/office/drawing/2014/main" id="{8A5C1238-C150-4A0C-8CB8-25E9958C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9" y="1436083"/>
            <a:ext cx="2378206" cy="212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8EE40A-0CEC-4ADD-A773-CAECED6D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84" y="4697958"/>
            <a:ext cx="3038475" cy="676275"/>
          </a:xfrm>
          <a:prstGeom prst="rect">
            <a:avLst/>
          </a:prstGeom>
        </p:spPr>
      </p:pic>
      <p:pic>
        <p:nvPicPr>
          <p:cNvPr id="5" name="_x471156856" descr="EMB000024c82cec">
            <a:extLst>
              <a:ext uri="{FF2B5EF4-FFF2-40B4-BE49-F238E27FC236}">
                <a16:creationId xmlns:a16="http://schemas.microsoft.com/office/drawing/2014/main" id="{7EC2E020-D2D8-40AF-9F24-A7998B9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208" y="881815"/>
            <a:ext cx="2210764" cy="2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471155656" descr="EMB000024c82cef">
            <a:extLst>
              <a:ext uri="{FF2B5EF4-FFF2-40B4-BE49-F238E27FC236}">
                <a16:creationId xmlns:a16="http://schemas.microsoft.com/office/drawing/2014/main" id="{2E28A364-DE4D-43B8-AE2B-37561E28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95" y="4069244"/>
            <a:ext cx="3464708" cy="199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151818464" descr="EMB000024c82cf2">
            <a:extLst>
              <a:ext uri="{FF2B5EF4-FFF2-40B4-BE49-F238E27FC236}">
                <a16:creationId xmlns:a16="http://schemas.microsoft.com/office/drawing/2014/main" id="{61F176A6-EE28-4451-89A4-0A3F76B4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366" y="998130"/>
            <a:ext cx="2016962" cy="199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86504-DA3C-4148-A5FF-129D65877A47}"/>
              </a:ext>
            </a:extLst>
          </p:cNvPr>
          <p:cNvSpPr txBox="1"/>
          <p:nvPr/>
        </p:nvSpPr>
        <p:spPr>
          <a:xfrm>
            <a:off x="977666" y="3676922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구글의 인공지능 비서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B9179-4B17-4040-9E0D-6C65B7EE22F9}"/>
              </a:ext>
            </a:extLst>
          </p:cNvPr>
          <p:cNvSpPr txBox="1"/>
          <p:nvPr/>
        </p:nvSpPr>
        <p:spPr>
          <a:xfrm>
            <a:off x="960152" y="5858549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날씨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API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D38D-70D2-4F21-9D37-CF0CE05AC87C}"/>
              </a:ext>
            </a:extLst>
          </p:cNvPr>
          <p:cNvSpPr txBox="1"/>
          <p:nvPr/>
        </p:nvSpPr>
        <p:spPr>
          <a:xfrm>
            <a:off x="5464214" y="3361682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Client-Java Script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72C0E-CAA5-4BA1-B9DB-B4936A198A13}"/>
              </a:ext>
            </a:extLst>
          </p:cNvPr>
          <p:cNvSpPr txBox="1"/>
          <p:nvPr/>
        </p:nvSpPr>
        <p:spPr>
          <a:xfrm>
            <a:off x="6937673" y="6298090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Sever-Node.js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DC8CD-B511-4F66-B5CD-3D44FB585E45}"/>
              </a:ext>
            </a:extLst>
          </p:cNvPr>
          <p:cNvSpPr txBox="1"/>
          <p:nvPr/>
        </p:nvSpPr>
        <p:spPr>
          <a:xfrm>
            <a:off x="8266771" y="3373702"/>
            <a:ext cx="35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모듈 연결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-Python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61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상점">
            <a:extLst>
              <a:ext uri="{FF2B5EF4-FFF2-40B4-BE49-F238E27FC236}">
                <a16:creationId xmlns:a16="http://schemas.microsoft.com/office/drawing/2014/main" id="{DD961BDF-8A6F-4C4C-9B3F-AACD4C4C3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467" y="2077628"/>
            <a:ext cx="2150962" cy="2150962"/>
          </a:xfrm>
          <a:prstGeom prst="rect">
            <a:avLst/>
          </a:prstGeom>
        </p:spPr>
      </p:pic>
      <p:pic>
        <p:nvPicPr>
          <p:cNvPr id="3" name="그래픽 2" descr="사용자">
            <a:extLst>
              <a:ext uri="{FF2B5EF4-FFF2-40B4-BE49-F238E27FC236}">
                <a16:creationId xmlns:a16="http://schemas.microsoft.com/office/drawing/2014/main" id="{9583E0A5-9321-417B-AE82-B00AFEE63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6277" y="2163473"/>
            <a:ext cx="2236807" cy="2236807"/>
          </a:xfrm>
          <a:prstGeom prst="rect">
            <a:avLst/>
          </a:prstGeom>
        </p:spPr>
      </p:pic>
      <p:pic>
        <p:nvPicPr>
          <p:cNvPr id="4" name="그래픽 3" descr="일부 흐림">
            <a:extLst>
              <a:ext uri="{FF2B5EF4-FFF2-40B4-BE49-F238E27FC236}">
                <a16:creationId xmlns:a16="http://schemas.microsoft.com/office/drawing/2014/main" id="{A0EA9CC5-605D-462D-A51C-83218A635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5372" y="2077628"/>
            <a:ext cx="2150962" cy="2150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EBCAD-8C6A-4D61-A54E-6AF81CECE3A5}"/>
              </a:ext>
            </a:extLst>
          </p:cNvPr>
          <p:cNvSpPr txBox="1"/>
          <p:nvPr/>
        </p:nvSpPr>
        <p:spPr>
          <a:xfrm>
            <a:off x="368034" y="4400280"/>
            <a:ext cx="377334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생활정보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마트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영업시간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학교 전화번호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 algn="ctr"/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ACBF0-5A94-4652-BAB2-A0FD37C71B7B}"/>
              </a:ext>
            </a:extLst>
          </p:cNvPr>
          <p:cNvSpPr txBox="1"/>
          <p:nvPr/>
        </p:nvSpPr>
        <p:spPr>
          <a:xfrm>
            <a:off x="4209326" y="4327564"/>
            <a:ext cx="3773347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날씨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오늘의 온도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현재온도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미세먼지 정보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23A35-4A68-4457-B3C2-1C50498F2DB0}"/>
              </a:ext>
            </a:extLst>
          </p:cNvPr>
          <p:cNvSpPr txBox="1"/>
          <p:nvPr/>
        </p:nvSpPr>
        <p:spPr>
          <a:xfrm>
            <a:off x="7846783" y="4339486"/>
            <a:ext cx="377334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나만의 비서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스케줄 추가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삭제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확인 가능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대화 가능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A19A84C-AA89-4BC7-B907-037E30D448DA}"/>
              </a:ext>
            </a:extLst>
          </p:cNvPr>
          <p:cNvSpPr txBox="1">
            <a:spLocks/>
          </p:cNvSpPr>
          <p:nvPr/>
        </p:nvSpPr>
        <p:spPr>
          <a:xfrm>
            <a:off x="660647" y="3562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작품 주요내용</a:t>
            </a:r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20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구글어시스턴트</a:t>
            </a:r>
            <a:r>
              <a: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406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와이드스크린</PresentationFormat>
  <Paragraphs>148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맑은 고딕</vt:lpstr>
      <vt:lpstr>a고딕13</vt:lpstr>
      <vt:lpstr>a로케트</vt:lpstr>
      <vt:lpstr>a시월구일3</vt:lpstr>
      <vt:lpstr>a시월구일1</vt:lpstr>
      <vt:lpstr>Office 테마</vt:lpstr>
      <vt:lpstr>Smart Door</vt:lpstr>
      <vt:lpstr>목차</vt:lpstr>
      <vt:lpstr>작품 배경 및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</dc:title>
  <dc:creator>jihye</dc:creator>
  <cp:lastModifiedBy>명혜연</cp:lastModifiedBy>
  <cp:revision>50</cp:revision>
  <dcterms:created xsi:type="dcterms:W3CDTF">2018-12-17T02:59:09Z</dcterms:created>
  <dcterms:modified xsi:type="dcterms:W3CDTF">2018-12-18T03:29:47Z</dcterms:modified>
</cp:coreProperties>
</file>